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5" r:id="rId3"/>
    <p:sldId id="304" r:id="rId4"/>
    <p:sldId id="306" r:id="rId5"/>
    <p:sldId id="258" r:id="rId6"/>
    <p:sldId id="259" r:id="rId7"/>
    <p:sldId id="260"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9" d="100"/>
          <a:sy n="79" d="100"/>
        </p:scale>
        <p:origin x="-342"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148403" y="243721"/>
            <a:ext cx="13453797" cy="5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6" name="Rectangle 4"/>
          <p:cNvSpPr>
            <a:spLocks noChangeArrowheads="1"/>
          </p:cNvSpPr>
          <p:nvPr/>
        </p:nvSpPr>
        <p:spPr bwMode="auto">
          <a:xfrm rot="10800000" flipV="1">
            <a:off x="0" y="795613"/>
            <a:ext cx="1260576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ZA" sz="4000" dirty="0"/>
              <a:t>                        WELCOME - </a:t>
            </a:r>
          </a:p>
          <a:p>
            <a:r>
              <a:rPr lang="en-ZA" sz="4000" dirty="0"/>
              <a:t>      RESIDENTS MEETING 25 FEBRUARY 2020</a:t>
            </a:r>
          </a:p>
        </p:txBody>
      </p:sp>
      <p:sp>
        <p:nvSpPr>
          <p:cNvPr id="8" name="TextBox 7"/>
          <p:cNvSpPr txBox="1"/>
          <p:nvPr/>
        </p:nvSpPr>
        <p:spPr>
          <a:xfrm>
            <a:off x="1377597" y="3332276"/>
            <a:ext cx="7121770" cy="1446550"/>
          </a:xfrm>
          <a:prstGeom prst="rect">
            <a:avLst/>
          </a:prstGeom>
          <a:noFill/>
        </p:spPr>
        <p:txBody>
          <a:bodyPr wrap="square" rtlCol="0">
            <a:spAutoFit/>
          </a:bodyPr>
          <a:lstStyle/>
          <a:p>
            <a:endParaRPr lang="en-ZA"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dobe Garamond Pro Bold" panose="02020702060506020403" pitchFamily="18" charset="0"/>
            </a:endParaRPr>
          </a:p>
        </p:txBody>
      </p:sp>
      <p:sp>
        <p:nvSpPr>
          <p:cNvPr id="9" name="Subtitle 2">
            <a:extLst>
              <a:ext uri="{FF2B5EF4-FFF2-40B4-BE49-F238E27FC236}">
                <a16:creationId xmlns:a16="http://schemas.microsoft.com/office/drawing/2014/main" xmlns="" id="{7A26B6A9-94E8-4409-8E6B-A8D555B50442}"/>
              </a:ext>
            </a:extLst>
          </p:cNvPr>
          <p:cNvSpPr>
            <a:spLocks noGrp="1"/>
          </p:cNvSpPr>
          <p:nvPr>
            <p:ph type="subTitle" idx="1"/>
          </p:nvPr>
        </p:nvSpPr>
        <p:spPr>
          <a:xfrm>
            <a:off x="-2083193" y="4268178"/>
            <a:ext cx="12021519" cy="1900942"/>
          </a:xfrm>
        </p:spPr>
        <p:txBody>
          <a:bodyPr>
            <a:normAutofit fontScale="92500" lnSpcReduction="10000"/>
          </a:bodyPr>
          <a:lstStyle/>
          <a:p>
            <a:pPr lvl="1" algn="l"/>
            <a:endParaRPr lang="en-ZA" dirty="0"/>
          </a:p>
          <a:p>
            <a:pPr lvl="1" algn="l"/>
            <a:endParaRPr lang="en-ZA" dirty="0"/>
          </a:p>
          <a:p>
            <a:endParaRPr lang="en-ZA" dirty="0"/>
          </a:p>
          <a:p>
            <a:r>
              <a:rPr lang="en-ZA" sz="3900" dirty="0"/>
              <a:t>LET’S UNITE AND BUILD A PROUD COMMUNITY</a:t>
            </a:r>
            <a:r>
              <a:rPr lang="en-ZA" dirty="0"/>
              <a:t/>
            </a:r>
            <a:br>
              <a:rPr lang="en-ZA" dirty="0"/>
            </a:br>
            <a:endParaRPr lang="en-ZA" dirty="0"/>
          </a:p>
        </p:txBody>
      </p:sp>
      <p:pic>
        <p:nvPicPr>
          <p:cNvPr id="10" name="Picture 9">
            <a:extLst>
              <a:ext uri="{FF2B5EF4-FFF2-40B4-BE49-F238E27FC236}">
                <a16:creationId xmlns:a16="http://schemas.microsoft.com/office/drawing/2014/main" xmlns="" id="{C907B366-302D-48F9-9732-211596F1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403" y="2284286"/>
            <a:ext cx="5580156" cy="2631688"/>
          </a:xfrm>
          <a:prstGeom prst="rect">
            <a:avLst/>
          </a:prstGeom>
        </p:spPr>
      </p:pic>
      <p:pic>
        <p:nvPicPr>
          <p:cNvPr id="11" name="Picture 2">
            <a:extLst>
              <a:ext uri="{FF2B5EF4-FFF2-40B4-BE49-F238E27FC236}">
                <a16:creationId xmlns:a16="http://schemas.microsoft.com/office/drawing/2014/main" xmlns="" id="{AE8B3789-8EBC-4746-88D9-7C7C50988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4353" y="159482"/>
            <a:ext cx="1540024" cy="139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7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219" y="617172"/>
            <a:ext cx="10351699" cy="5293757"/>
          </a:xfrm>
          <a:prstGeom prst="rect">
            <a:avLst/>
          </a:prstGeom>
        </p:spPr>
        <p:txBody>
          <a:bodyPr wrap="square">
            <a:spAutoFit/>
          </a:bodyPr>
          <a:lstStyle/>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Down the Hatch liquors I am very concerned that having a liquor store in Northpine will attract more crime and a different crowd which I don’t think anyone really wants as this is mostly important a family orientated neighborhood. Is there any action that can be taken to remove it.</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The end of Ponderosa Street after the field we don't see clean up crews like the main roads and in the evenings folks sit and drink by the heaped sand and all their rubbish is just left behind</a:t>
            </a:r>
          </a:p>
          <a:p>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The man hole that's missing also by the heaped sand is an accident waiting to happen.</a:t>
            </a:r>
          </a:p>
          <a:p>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We need some more of that heaped gravel is the cars have found another way past there. </a:t>
            </a:r>
          </a:p>
          <a:p>
            <a:pPr marL="285750" indent="-285750">
              <a:buFont typeface="Arial" panose="020B0604020202020204" pitchFamily="34" charset="0"/>
              <a:buChar char="•"/>
            </a:pPr>
            <a:endParaRPr lang="en-US" dirty="0"/>
          </a:p>
        </p:txBody>
      </p:sp>
      <p:pic>
        <p:nvPicPr>
          <p:cNvPr id="5" name="Picture 2">
            <a:extLst>
              <a:ext uri="{FF2B5EF4-FFF2-40B4-BE49-F238E27FC236}">
                <a16:creationId xmlns:a16="http://schemas.microsoft.com/office/drawing/2014/main" xmlns="" id="{8248A80D-FB20-4405-8507-ACA034EAF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353" y="159482"/>
            <a:ext cx="1540024" cy="139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1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927E2-AAC8-42E4-8302-2A1697E97548}"/>
              </a:ext>
            </a:extLst>
          </p:cNvPr>
          <p:cNvSpPr>
            <a:spLocks noGrp="1"/>
          </p:cNvSpPr>
          <p:nvPr>
            <p:ph type="title"/>
          </p:nvPr>
        </p:nvSpPr>
        <p:spPr/>
        <p:txBody>
          <a:bodyPr>
            <a:normAutofit/>
          </a:bodyPr>
          <a:lstStyle/>
          <a:p>
            <a:pPr algn="ctr"/>
            <a:r>
              <a:rPr lang="en-ZA" sz="4000" dirty="0">
                <a:solidFill>
                  <a:schemeClr val="tx1"/>
                </a:solidFill>
                <a:latin typeface="Arial" panose="020B0604020202020204" pitchFamily="34" charset="0"/>
                <a:cs typeface="Arial" panose="020B0604020202020204" pitchFamily="34" charset="0"/>
              </a:rPr>
              <a:t>Meeting Agenda</a:t>
            </a:r>
          </a:p>
        </p:txBody>
      </p:sp>
      <p:sp>
        <p:nvSpPr>
          <p:cNvPr id="5" name="Rectangle 1">
            <a:extLst>
              <a:ext uri="{FF2B5EF4-FFF2-40B4-BE49-F238E27FC236}">
                <a16:creationId xmlns:a16="http://schemas.microsoft.com/office/drawing/2014/main" xmlns="" id="{79C8BBE7-4FF9-40DB-B575-81881A28FF60}"/>
              </a:ext>
            </a:extLst>
          </p:cNvPr>
          <p:cNvSpPr>
            <a:spLocks noChangeArrowheads="1"/>
          </p:cNvSpPr>
          <p:nvPr/>
        </p:nvSpPr>
        <p:spPr bwMode="auto">
          <a:xfrm>
            <a:off x="-2108994" y="-1948873"/>
            <a:ext cx="18770140" cy="111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6" name="Picture 2">
            <a:extLst>
              <a:ext uri="{FF2B5EF4-FFF2-40B4-BE49-F238E27FC236}">
                <a16:creationId xmlns:a16="http://schemas.microsoft.com/office/drawing/2014/main" xmlns="" id="{17EB6283-A645-4F50-AAD7-80DF29D83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353" y="159482"/>
            <a:ext cx="1540024" cy="13922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8">
            <a:extLst>
              <a:ext uri="{FF2B5EF4-FFF2-40B4-BE49-F238E27FC236}">
                <a16:creationId xmlns:a16="http://schemas.microsoft.com/office/drawing/2014/main" xmlns="" id="{05D27713-F209-40F8-940C-CB8EA334AFCB}"/>
              </a:ext>
            </a:extLst>
          </p:cNvPr>
          <p:cNvGraphicFramePr>
            <a:graphicFrameLocks noGrp="1"/>
          </p:cNvGraphicFramePr>
          <p:nvPr>
            <p:ph idx="1"/>
            <p:extLst>
              <p:ext uri="{D42A27DB-BD31-4B8C-83A1-F6EECF244321}">
                <p14:modId xmlns:p14="http://schemas.microsoft.com/office/powerpoint/2010/main" val="3636000813"/>
              </p:ext>
            </p:extLst>
          </p:nvPr>
        </p:nvGraphicFramePr>
        <p:xfrm>
          <a:off x="323272" y="2061935"/>
          <a:ext cx="9710497" cy="3332900"/>
        </p:xfrm>
        <a:graphic>
          <a:graphicData uri="http://schemas.openxmlformats.org/drawingml/2006/table">
            <a:tbl>
              <a:tblPr firstRow="1" firstCol="1" bandRow="1"/>
              <a:tblGrid>
                <a:gridCol w="2919433">
                  <a:extLst>
                    <a:ext uri="{9D8B030D-6E8A-4147-A177-3AD203B41FA5}">
                      <a16:colId xmlns:a16="http://schemas.microsoft.com/office/drawing/2014/main" xmlns="" val="904102849"/>
                    </a:ext>
                  </a:extLst>
                </a:gridCol>
                <a:gridCol w="3865344">
                  <a:extLst>
                    <a:ext uri="{9D8B030D-6E8A-4147-A177-3AD203B41FA5}">
                      <a16:colId xmlns:a16="http://schemas.microsoft.com/office/drawing/2014/main" xmlns="" val="1772842230"/>
                    </a:ext>
                  </a:extLst>
                </a:gridCol>
                <a:gridCol w="2925720">
                  <a:extLst>
                    <a:ext uri="{9D8B030D-6E8A-4147-A177-3AD203B41FA5}">
                      <a16:colId xmlns:a16="http://schemas.microsoft.com/office/drawing/2014/main" xmlns="" val="2131734819"/>
                    </a:ext>
                  </a:extLst>
                </a:gridCol>
              </a:tblGrid>
              <a:tr h="402315">
                <a:tc>
                  <a:txBody>
                    <a:bodyPr/>
                    <a:lstStyle/>
                    <a:p>
                      <a:pPr algn="ctr">
                        <a:spcAft>
                          <a:spcPts val="0"/>
                        </a:spcAft>
                      </a:pPr>
                      <a:r>
                        <a:rPr lang="en-ZA" sz="1800" b="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Time</a:t>
                      </a:r>
                      <a:endParaRPr lang="en-ZA"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Item </a:t>
                      </a:r>
                      <a:endParaRPr lang="en-ZA"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Speaker </a:t>
                      </a:r>
                      <a:endParaRPr lang="en-ZA"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7905028"/>
                  </a:ext>
                </a:extLst>
              </a:tr>
              <a:tr h="402315">
                <a:tc>
                  <a:txBody>
                    <a:bodyPr/>
                    <a:lstStyle/>
                    <a:p>
                      <a:pPr>
                        <a:spcAft>
                          <a:spcPts val="0"/>
                        </a:spcAft>
                      </a:pP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19:00 </a:t>
                      </a: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pm – </a:t>
                      </a: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19:05 </a:t>
                      </a: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pm</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Welcome</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Mark Smith </a:t>
                      </a:r>
                      <a:endParaRPr lang="en-Z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479000"/>
                  </a:ext>
                </a:extLst>
              </a:tr>
              <a:tr h="402315">
                <a:tc>
                  <a:txBody>
                    <a:bodyPr/>
                    <a:lstStyle/>
                    <a:p>
                      <a:pPr>
                        <a:spcAft>
                          <a:spcPts val="0"/>
                        </a:spcAft>
                      </a:pP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19:05 </a:t>
                      </a: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pm – </a:t>
                      </a: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19:15 </a:t>
                      </a: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pm</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SJC Security </a:t>
                      </a:r>
                      <a:endParaRPr lang="en-Z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Charl Du Toit</a:t>
                      </a:r>
                      <a:endParaRPr lang="en-Z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1435614"/>
                  </a:ext>
                </a:extLst>
              </a:tr>
              <a:tr h="402315">
                <a:tc>
                  <a:txBody>
                    <a:bodyPr/>
                    <a:lstStyle/>
                    <a:p>
                      <a:pPr>
                        <a:spcAft>
                          <a:spcPts val="0"/>
                        </a:spcAft>
                      </a:pP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19:15 </a:t>
                      </a: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pm – </a:t>
                      </a: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19:25 </a:t>
                      </a: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pm</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Namola Watch </a:t>
                      </a:r>
                      <a:endParaRPr lang="en-Z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Johnathan </a:t>
                      </a: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Muller/ Given </a:t>
                      </a:r>
                      <a:r>
                        <a:rPr lang="en-ZA" sz="200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Masabha</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7329771"/>
                  </a:ext>
                </a:extLst>
              </a:tr>
              <a:tr h="711725">
                <a:tc>
                  <a:txBody>
                    <a:bodyPr/>
                    <a:lstStyle/>
                    <a:p>
                      <a:pPr>
                        <a:spcAft>
                          <a:spcPts val="0"/>
                        </a:spcAft>
                      </a:pP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19:25 </a:t>
                      </a: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pm – </a:t>
                      </a: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19:35 </a:t>
                      </a: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pm</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Kraaifontein Community Police Forum</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Clement Solomons</a:t>
                      </a:r>
                      <a:endParaRPr lang="en-Z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3713506"/>
                  </a:ext>
                </a:extLst>
              </a:tr>
              <a:tr h="402315">
                <a:tc>
                  <a:txBody>
                    <a:bodyPr/>
                    <a:lstStyle/>
                    <a:p>
                      <a:pPr>
                        <a:spcAft>
                          <a:spcPts val="0"/>
                        </a:spcAft>
                      </a:pPr>
                      <a:r>
                        <a:rPr lang="en-Z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19:35 </a:t>
                      </a: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pm – 20:00 pm</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Presentation</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Mark Smith</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8286127"/>
                  </a:ext>
                </a:extLst>
              </a:tr>
              <a:tr h="402315">
                <a:tc>
                  <a:txBody>
                    <a:bodyPr/>
                    <a:lstStyle/>
                    <a:p>
                      <a:pPr>
                        <a:spcAft>
                          <a:spcPts val="0"/>
                        </a:spcAft>
                      </a:pPr>
                      <a:r>
                        <a:rPr lang="en-ZA"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20:00pm – 21:00 pm </a:t>
                      </a:r>
                      <a:endParaRPr lang="en-Z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Questions and Answers</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Community </a:t>
                      </a:r>
                      <a:endParaRPr lang="en-Z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6996873"/>
                  </a:ext>
                </a:extLst>
              </a:tr>
            </a:tbl>
          </a:graphicData>
        </a:graphic>
      </p:graphicFrame>
    </p:spTree>
    <p:extLst>
      <p:ext uri="{BB962C8B-B14F-4D97-AF65-F5344CB8AC3E}">
        <p14:creationId xmlns:p14="http://schemas.microsoft.com/office/powerpoint/2010/main" val="318240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18623" y="58968"/>
            <a:ext cx="15692688" cy="5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8" name="TextBox 7"/>
          <p:cNvSpPr txBox="1"/>
          <p:nvPr/>
        </p:nvSpPr>
        <p:spPr>
          <a:xfrm>
            <a:off x="1377597" y="3332276"/>
            <a:ext cx="7121770" cy="1446550"/>
          </a:xfrm>
          <a:prstGeom prst="rect">
            <a:avLst/>
          </a:prstGeom>
          <a:noFill/>
        </p:spPr>
        <p:txBody>
          <a:bodyPr wrap="square" rtlCol="0">
            <a:spAutoFit/>
          </a:bodyPr>
          <a:lstStyle/>
          <a:p>
            <a:endParaRPr lang="en-ZA"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dobe Garamond Pro Bold" panose="02020702060506020403" pitchFamily="18" charset="0"/>
            </a:endParaRPr>
          </a:p>
        </p:txBody>
      </p:sp>
      <p:sp>
        <p:nvSpPr>
          <p:cNvPr id="2" name="TextBox 1"/>
          <p:cNvSpPr txBox="1"/>
          <p:nvPr/>
        </p:nvSpPr>
        <p:spPr>
          <a:xfrm>
            <a:off x="403784" y="443897"/>
            <a:ext cx="9516069" cy="1015663"/>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Roles and responsibilities of the NCID</a:t>
            </a:r>
          </a:p>
          <a:p>
            <a:pPr algn="ctr"/>
            <a:endParaRPr lang="en-ZA" sz="2000" dirty="0"/>
          </a:p>
        </p:txBody>
      </p:sp>
      <p:sp>
        <p:nvSpPr>
          <p:cNvPr id="3" name="TextBox 2"/>
          <p:cNvSpPr txBox="1"/>
          <p:nvPr/>
        </p:nvSpPr>
        <p:spPr>
          <a:xfrm>
            <a:off x="872402" y="1394691"/>
            <a:ext cx="8735084" cy="4893647"/>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The NCID provides:</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Provide a top-up municipal services</a:t>
            </a:r>
          </a:p>
          <a:p>
            <a:pPr marL="800100" lvl="1" indent="-342900">
              <a:buFont typeface="Courier New" panose="02070309020205020404" pitchFamily="49" charset="0"/>
              <a:buChar char="o"/>
            </a:pPr>
            <a:r>
              <a:rPr lang="en-US" sz="3200" dirty="0">
                <a:latin typeface="Arial" panose="020B0604020202020204" pitchFamily="34" charset="0"/>
                <a:cs typeface="Arial" panose="020B0604020202020204" pitchFamily="34" charset="0"/>
              </a:rPr>
              <a:t>General basic services such as cleaning</a:t>
            </a:r>
          </a:p>
          <a:p>
            <a:pPr marL="800100" lvl="1" indent="-342900">
              <a:buFont typeface="Courier New" panose="02070309020205020404" pitchFamily="49" charset="0"/>
              <a:buChar char="o"/>
            </a:pPr>
            <a:r>
              <a:rPr lang="en-US" sz="3200" dirty="0">
                <a:latin typeface="Arial" panose="020B0604020202020204" pitchFamily="34" charset="0"/>
                <a:cs typeface="Arial" panose="020B0604020202020204" pitchFamily="34" charset="0"/>
              </a:rPr>
              <a:t>Up-keep of parks and recreational facilities</a:t>
            </a:r>
          </a:p>
          <a:p>
            <a:pPr marL="800100" lvl="1" indent="-342900">
              <a:buFont typeface="Courier New" panose="02070309020205020404" pitchFamily="49" charset="0"/>
              <a:buChar char="o"/>
            </a:pPr>
            <a:r>
              <a:rPr lang="en-US" sz="3200" dirty="0">
                <a:latin typeface="Arial" panose="020B0604020202020204" pitchFamily="34" charset="0"/>
                <a:cs typeface="Arial" panose="020B0604020202020204" pitchFamily="34" charset="0"/>
              </a:rPr>
              <a:t>Beautifying of public spaces, etc.</a:t>
            </a:r>
          </a:p>
          <a:p>
            <a:pPr lvl="1"/>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Make public areas safer </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Visible public safety officers for the area</a:t>
            </a:r>
          </a:p>
          <a:p>
            <a:pPr marL="800100" lvl="1" indent="-342900">
              <a:buFont typeface="Courier New" panose="02070309020205020404" pitchFamily="49" charset="0"/>
              <a:buChar char="o"/>
            </a:pPr>
            <a:endParaRPr lang="en-US" sz="2400" dirty="0"/>
          </a:p>
        </p:txBody>
      </p:sp>
      <p:pic>
        <p:nvPicPr>
          <p:cNvPr id="9" name="Picture 2">
            <a:extLst>
              <a:ext uri="{FF2B5EF4-FFF2-40B4-BE49-F238E27FC236}">
                <a16:creationId xmlns:a16="http://schemas.microsoft.com/office/drawing/2014/main" xmlns="" id="{83B44348-63B9-496A-84C3-A92679621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353" y="159482"/>
            <a:ext cx="1540024" cy="139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7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18623" y="58968"/>
            <a:ext cx="15692688" cy="5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8" name="TextBox 7"/>
          <p:cNvSpPr txBox="1"/>
          <p:nvPr/>
        </p:nvSpPr>
        <p:spPr>
          <a:xfrm>
            <a:off x="1377597" y="3332276"/>
            <a:ext cx="7121770" cy="1446550"/>
          </a:xfrm>
          <a:prstGeom prst="rect">
            <a:avLst/>
          </a:prstGeom>
          <a:noFill/>
        </p:spPr>
        <p:txBody>
          <a:bodyPr wrap="square" rtlCol="0">
            <a:spAutoFit/>
          </a:bodyPr>
          <a:lstStyle/>
          <a:p>
            <a:endParaRPr lang="en-ZA"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dobe Garamond Pro Bold" panose="02020702060506020403" pitchFamily="18" charset="0"/>
            </a:endParaRPr>
          </a:p>
        </p:txBody>
      </p:sp>
      <p:sp>
        <p:nvSpPr>
          <p:cNvPr id="2" name="TextBox 1"/>
          <p:cNvSpPr txBox="1"/>
          <p:nvPr/>
        </p:nvSpPr>
        <p:spPr>
          <a:xfrm>
            <a:off x="403784" y="443897"/>
            <a:ext cx="9516069" cy="1015663"/>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Directors and Portfolio’s</a:t>
            </a:r>
          </a:p>
          <a:p>
            <a:pPr algn="ctr"/>
            <a:endParaRPr lang="en-ZA" sz="2000" dirty="0"/>
          </a:p>
        </p:txBody>
      </p:sp>
      <p:sp>
        <p:nvSpPr>
          <p:cNvPr id="3" name="TextBox 2"/>
          <p:cNvSpPr txBox="1"/>
          <p:nvPr/>
        </p:nvSpPr>
        <p:spPr>
          <a:xfrm>
            <a:off x="821513" y="1074993"/>
            <a:ext cx="8510663" cy="5139869"/>
          </a:xfrm>
          <a:prstGeom prst="rect">
            <a:avLst/>
          </a:prstGeom>
          <a:noFill/>
        </p:spPr>
        <p:txBody>
          <a:bodyPr wrap="none" rtlCol="0">
            <a:spAutoFit/>
          </a:bodyPr>
          <a:lstStyle/>
          <a:p>
            <a:endParaRPr lang="en-US" sz="2400" dirty="0"/>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Chairperson - Lindsay </a:t>
            </a:r>
            <a:r>
              <a:rPr lang="en-US" sz="3200" dirty="0" err="1" smtClean="0">
                <a:latin typeface="Arial" panose="020B0604020202020204" pitchFamily="34" charset="0"/>
                <a:cs typeface="Arial" panose="020B0604020202020204" pitchFamily="34" charset="0"/>
              </a:rPr>
              <a:t>Schereka</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Vice Chairperson – </a:t>
            </a:r>
            <a:r>
              <a:rPr lang="en-US" sz="3200" dirty="0" smtClean="0">
                <a:latin typeface="Arial" panose="020B0604020202020204" pitchFamily="34" charset="0"/>
                <a:cs typeface="Arial" panose="020B0604020202020204" pitchFamily="34" charset="0"/>
              </a:rPr>
              <a:t>Mark Smith </a:t>
            </a:r>
            <a:endParaRPr lang="en-US" sz="3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Secretariat – Jacqueline Rolls</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Treasurer – Mark Smith</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Operations Manager – </a:t>
            </a:r>
            <a:r>
              <a:rPr lang="en-US" sz="3200" dirty="0" smtClean="0">
                <a:latin typeface="Arial" panose="020B0604020202020204" pitchFamily="34" charset="0"/>
                <a:cs typeface="Arial" panose="020B0604020202020204" pitchFamily="34" charset="0"/>
              </a:rPr>
              <a:t>Melissa </a:t>
            </a:r>
            <a:r>
              <a:rPr lang="en-US" sz="3200" dirty="0" err="1" smtClean="0">
                <a:latin typeface="Arial" panose="020B0604020202020204" pitchFamily="34" charset="0"/>
                <a:cs typeface="Arial" panose="020B0604020202020204" pitchFamily="34" charset="0"/>
              </a:rPr>
              <a:t>Adriaanse</a:t>
            </a:r>
            <a:endParaRPr lang="en-US" sz="3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Marketing – </a:t>
            </a:r>
            <a:r>
              <a:rPr lang="en-US" sz="3200" dirty="0" err="1">
                <a:latin typeface="Arial" panose="020B0604020202020204" pitchFamily="34" charset="0"/>
                <a:cs typeface="Arial" panose="020B0604020202020204" pitchFamily="34" charset="0"/>
              </a:rPr>
              <a:t>Emilea</a:t>
            </a:r>
            <a:r>
              <a:rPr lang="en-US" sz="3200" dirty="0">
                <a:latin typeface="Arial" panose="020B0604020202020204" pitchFamily="34" charset="0"/>
                <a:cs typeface="Arial" panose="020B0604020202020204" pitchFamily="34" charset="0"/>
              </a:rPr>
              <a:t> Smith</a:t>
            </a: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Urban </a:t>
            </a:r>
            <a:r>
              <a:rPr lang="en-US" sz="3200" dirty="0" smtClean="0">
                <a:latin typeface="Arial" panose="020B0604020202020204" pitchFamily="34" charset="0"/>
                <a:cs typeface="Arial" panose="020B0604020202020204" pitchFamily="34" charset="0"/>
              </a:rPr>
              <a:t>Management </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Beona</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Radcliffe</a:t>
            </a:r>
            <a:endParaRPr lang="en-US" sz="3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Social Development – </a:t>
            </a:r>
            <a:r>
              <a:rPr lang="en-US" sz="3200" dirty="0" err="1">
                <a:latin typeface="Arial" panose="020B0604020202020204" pitchFamily="34" charset="0"/>
                <a:cs typeface="Arial" panose="020B0604020202020204" pitchFamily="34" charset="0"/>
              </a:rPr>
              <a:t>Elbiena</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Diedericks</a:t>
            </a:r>
            <a:endParaRPr lang="en-US" sz="3200" dirty="0">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endParaRPr lang="en-US" sz="2400" dirty="0"/>
          </a:p>
          <a:p>
            <a:pPr marL="800100" lvl="1" indent="-342900">
              <a:buFont typeface="Courier New" panose="02070309020205020404" pitchFamily="49" charset="0"/>
              <a:buChar char="o"/>
            </a:pPr>
            <a:endParaRPr lang="en-US" sz="2400" dirty="0"/>
          </a:p>
        </p:txBody>
      </p:sp>
      <p:pic>
        <p:nvPicPr>
          <p:cNvPr id="9" name="Picture 2">
            <a:extLst>
              <a:ext uri="{FF2B5EF4-FFF2-40B4-BE49-F238E27FC236}">
                <a16:creationId xmlns:a16="http://schemas.microsoft.com/office/drawing/2014/main" xmlns="" id="{83B44348-63B9-496A-84C3-A92679621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353" y="159482"/>
            <a:ext cx="1540024" cy="139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91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90488" y="457200"/>
            <a:ext cx="12192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13" name="Table 12"/>
          <p:cNvGraphicFramePr>
            <a:graphicFrameLocks noGrp="1"/>
          </p:cNvGraphicFramePr>
          <p:nvPr>
            <p:extLst>
              <p:ext uri="{D42A27DB-BD31-4B8C-83A1-F6EECF244321}">
                <p14:modId xmlns:p14="http://schemas.microsoft.com/office/powerpoint/2010/main" val="1842879709"/>
              </p:ext>
            </p:extLst>
          </p:nvPr>
        </p:nvGraphicFramePr>
        <p:xfrm>
          <a:off x="316870" y="1628696"/>
          <a:ext cx="9784423" cy="4596402"/>
        </p:xfrm>
        <a:graphic>
          <a:graphicData uri="http://schemas.openxmlformats.org/drawingml/2006/table">
            <a:tbl>
              <a:tblPr firstRow="1" bandRow="1">
                <a:tableStyleId>{5C22544A-7EE6-4342-B048-85BDC9FD1C3A}</a:tableStyleId>
              </a:tblPr>
              <a:tblGrid>
                <a:gridCol w="2890853">
                  <a:extLst>
                    <a:ext uri="{9D8B030D-6E8A-4147-A177-3AD203B41FA5}">
                      <a16:colId xmlns:a16="http://schemas.microsoft.com/office/drawing/2014/main" xmlns="" val="20000"/>
                    </a:ext>
                  </a:extLst>
                </a:gridCol>
                <a:gridCol w="1389832">
                  <a:extLst>
                    <a:ext uri="{9D8B030D-6E8A-4147-A177-3AD203B41FA5}">
                      <a16:colId xmlns:a16="http://schemas.microsoft.com/office/drawing/2014/main" xmlns="" val="20001"/>
                    </a:ext>
                  </a:extLst>
                </a:gridCol>
                <a:gridCol w="2384289">
                  <a:extLst>
                    <a:ext uri="{9D8B030D-6E8A-4147-A177-3AD203B41FA5}">
                      <a16:colId xmlns:a16="http://schemas.microsoft.com/office/drawing/2014/main" xmlns="" val="20002"/>
                    </a:ext>
                  </a:extLst>
                </a:gridCol>
                <a:gridCol w="3119449">
                  <a:extLst>
                    <a:ext uri="{9D8B030D-6E8A-4147-A177-3AD203B41FA5}">
                      <a16:colId xmlns:a16="http://schemas.microsoft.com/office/drawing/2014/main" xmlns="" val="20003"/>
                    </a:ext>
                  </a:extLst>
                </a:gridCol>
              </a:tblGrid>
              <a:tr h="955203">
                <a:tc>
                  <a:txBody>
                    <a:bodyPr/>
                    <a:lstStyle/>
                    <a:p>
                      <a:pPr algn="ctr"/>
                      <a:r>
                        <a:rPr lang="en-US" sz="3000" dirty="0">
                          <a:latin typeface="Arial" panose="020B0604020202020204" pitchFamily="34" charset="0"/>
                          <a:cs typeface="Arial" panose="020B0604020202020204" pitchFamily="34" charset="0"/>
                        </a:rPr>
                        <a:t>Month</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Year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Number of Households </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Arrear Amount</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98427">
                <a:tc>
                  <a:txBody>
                    <a:bodyPr/>
                    <a:lstStyle/>
                    <a:p>
                      <a:r>
                        <a:rPr lang="en-US" sz="3000" dirty="0">
                          <a:latin typeface="Arial" panose="020B0604020202020204" pitchFamily="34" charset="0"/>
                          <a:cs typeface="Arial" panose="020B0604020202020204" pitchFamily="34" charset="0"/>
                        </a:rPr>
                        <a:t>July</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2018</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943</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32 2752,58</a:t>
                      </a:r>
                    </a:p>
                  </a:txBody>
                  <a:tcPr/>
                </a:tc>
                <a:extLst>
                  <a:ext uri="{0D108BD9-81ED-4DB2-BD59-A6C34878D82A}">
                    <a16:rowId xmlns:a16="http://schemas.microsoft.com/office/drawing/2014/main" xmlns="" val="10001"/>
                  </a:ext>
                </a:extLst>
              </a:tr>
              <a:tr h="598427">
                <a:tc>
                  <a:txBody>
                    <a:bodyPr/>
                    <a:lstStyle/>
                    <a:p>
                      <a:r>
                        <a:rPr lang="en-US" sz="3000" dirty="0">
                          <a:latin typeface="Arial" panose="020B0604020202020204" pitchFamily="34" charset="0"/>
                          <a:cs typeface="Arial" panose="020B0604020202020204" pitchFamily="34" charset="0"/>
                        </a:rPr>
                        <a:t>August </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2018</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763</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30 4998,05</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598427">
                <a:tc>
                  <a:txBody>
                    <a:bodyPr/>
                    <a:lstStyle/>
                    <a:p>
                      <a:r>
                        <a:rPr lang="en-US" sz="3000" dirty="0">
                          <a:latin typeface="Arial" panose="020B0604020202020204" pitchFamily="34" charset="0"/>
                          <a:cs typeface="Arial" panose="020B0604020202020204" pitchFamily="34" charset="0"/>
                        </a:rPr>
                        <a:t>September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2018</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839</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27 0801,71</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598427">
                <a:tc>
                  <a:txBody>
                    <a:bodyPr/>
                    <a:lstStyle/>
                    <a:p>
                      <a:r>
                        <a:rPr lang="en-US" sz="3000" dirty="0">
                          <a:latin typeface="Arial" panose="020B0604020202020204" pitchFamily="34" charset="0"/>
                          <a:cs typeface="Arial" panose="020B0604020202020204" pitchFamily="34" charset="0"/>
                        </a:rPr>
                        <a:t>October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2018</a:t>
                      </a:r>
                      <a:endParaRPr lang="en-ZA" sz="3000" dirty="0">
                        <a:latin typeface="Arial" panose="020B0604020202020204" pitchFamily="34" charset="0"/>
                        <a:cs typeface="Arial" panose="020B0604020202020204" pitchFamily="34" charset="0"/>
                      </a:endParaRPr>
                    </a:p>
                  </a:txBody>
                  <a:tcPr/>
                </a:tc>
                <a:tc>
                  <a:txBody>
                    <a:bodyPr/>
                    <a:lstStyle/>
                    <a:p>
                      <a:pPr algn="ct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31 8877,83</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598427">
                <a:tc>
                  <a:txBody>
                    <a:bodyPr/>
                    <a:lstStyle/>
                    <a:p>
                      <a:r>
                        <a:rPr lang="en-US" sz="3000" dirty="0">
                          <a:latin typeface="Arial" panose="020B0604020202020204" pitchFamily="34" charset="0"/>
                          <a:cs typeface="Arial" panose="020B0604020202020204" pitchFamily="34" charset="0"/>
                        </a:rPr>
                        <a:t>November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2018</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818</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30 1193,66</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598427">
                <a:tc>
                  <a:txBody>
                    <a:bodyPr/>
                    <a:lstStyle/>
                    <a:p>
                      <a:r>
                        <a:rPr lang="en-US" sz="3000" dirty="0">
                          <a:latin typeface="Arial" panose="020B0604020202020204" pitchFamily="34" charset="0"/>
                          <a:cs typeface="Arial" panose="020B0604020202020204" pitchFamily="34" charset="0"/>
                        </a:rPr>
                        <a:t>December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2018</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1117</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38 8839,27</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bl>
          </a:graphicData>
        </a:graphic>
      </p:graphicFrame>
      <p:pic>
        <p:nvPicPr>
          <p:cNvPr id="7" name="Picture 2">
            <a:extLst>
              <a:ext uri="{FF2B5EF4-FFF2-40B4-BE49-F238E27FC236}">
                <a16:creationId xmlns:a16="http://schemas.microsoft.com/office/drawing/2014/main" xmlns="" id="{C2C0315B-D0EA-4D8B-A7B8-66E475F71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353" y="159482"/>
            <a:ext cx="1540024" cy="1392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680009C-0411-4F76-8302-3156792B2561}"/>
              </a:ext>
            </a:extLst>
          </p:cNvPr>
          <p:cNvSpPr/>
          <p:nvPr/>
        </p:nvSpPr>
        <p:spPr>
          <a:xfrm>
            <a:off x="4153658" y="545068"/>
            <a:ext cx="1981633" cy="707886"/>
          </a:xfrm>
          <a:prstGeom prst="rect">
            <a:avLst/>
          </a:prstGeom>
        </p:spPr>
        <p:txBody>
          <a:bodyPr wrap="none">
            <a:spAutoFit/>
          </a:bodyPr>
          <a:lstStyle/>
          <a:p>
            <a:r>
              <a:rPr lang="en-ZA" sz="4000" dirty="0">
                <a:latin typeface="Arial" panose="020B0604020202020204" pitchFamily="34" charset="0"/>
                <a:cs typeface="Arial" panose="020B0604020202020204" pitchFamily="34" charset="0"/>
              </a:rPr>
              <a:t>Arrears</a:t>
            </a:r>
            <a:r>
              <a:rPr lang="en-ZA" sz="3200" dirty="0">
                <a:latin typeface="Arial" panose="020B0604020202020204" pitchFamily="34" charset="0"/>
                <a:cs typeface="Arial" panose="020B0604020202020204" pitchFamily="34" charset="0"/>
              </a:rPr>
              <a:t> </a:t>
            </a:r>
            <a:endParaRPr lang="en-ZA" sz="3200" dirty="0"/>
          </a:p>
        </p:txBody>
      </p:sp>
    </p:spTree>
    <p:extLst>
      <p:ext uri="{BB962C8B-B14F-4D97-AF65-F5344CB8AC3E}">
        <p14:creationId xmlns:p14="http://schemas.microsoft.com/office/powerpoint/2010/main" val="141540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4"/>
          <p:cNvSpPr>
            <a:spLocks noChangeArrowheads="1"/>
          </p:cNvSpPr>
          <p:nvPr/>
        </p:nvSpPr>
        <p:spPr bwMode="auto">
          <a:xfrm>
            <a:off x="-90488" y="457200"/>
            <a:ext cx="12192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8"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10"/>
          <p:cNvSpPr>
            <a:spLocks noChangeArrowheads="1"/>
          </p:cNvSpPr>
          <p:nvPr/>
        </p:nvSpPr>
        <p:spPr bwMode="auto">
          <a:xfrm>
            <a:off x="-90488" y="457200"/>
            <a:ext cx="12192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12" name="Table 11"/>
          <p:cNvGraphicFramePr>
            <a:graphicFrameLocks noGrp="1"/>
          </p:cNvGraphicFramePr>
          <p:nvPr>
            <p:extLst>
              <p:ext uri="{D42A27DB-BD31-4B8C-83A1-F6EECF244321}">
                <p14:modId xmlns:p14="http://schemas.microsoft.com/office/powerpoint/2010/main" val="2884665396"/>
              </p:ext>
            </p:extLst>
          </p:nvPr>
        </p:nvGraphicFramePr>
        <p:xfrm>
          <a:off x="397296" y="1371600"/>
          <a:ext cx="10029921" cy="5394960"/>
        </p:xfrm>
        <a:graphic>
          <a:graphicData uri="http://schemas.openxmlformats.org/drawingml/2006/table">
            <a:tbl>
              <a:tblPr firstRow="1" bandRow="1">
                <a:tableStyleId>{5C22544A-7EE6-4342-B048-85BDC9FD1C3A}</a:tableStyleId>
              </a:tblPr>
              <a:tblGrid>
                <a:gridCol w="2507480">
                  <a:extLst>
                    <a:ext uri="{9D8B030D-6E8A-4147-A177-3AD203B41FA5}">
                      <a16:colId xmlns:a16="http://schemas.microsoft.com/office/drawing/2014/main" xmlns="" val="20000"/>
                    </a:ext>
                  </a:extLst>
                </a:gridCol>
                <a:gridCol w="2227509">
                  <a:extLst>
                    <a:ext uri="{9D8B030D-6E8A-4147-A177-3AD203B41FA5}">
                      <a16:colId xmlns:a16="http://schemas.microsoft.com/office/drawing/2014/main" xmlns="" val="20001"/>
                    </a:ext>
                  </a:extLst>
                </a:gridCol>
                <a:gridCol w="2787452">
                  <a:extLst>
                    <a:ext uri="{9D8B030D-6E8A-4147-A177-3AD203B41FA5}">
                      <a16:colId xmlns:a16="http://schemas.microsoft.com/office/drawing/2014/main" xmlns="" val="20002"/>
                    </a:ext>
                  </a:extLst>
                </a:gridCol>
                <a:gridCol w="2507480">
                  <a:extLst>
                    <a:ext uri="{9D8B030D-6E8A-4147-A177-3AD203B41FA5}">
                      <a16:colId xmlns:a16="http://schemas.microsoft.com/office/drawing/2014/main" xmlns="" val="20003"/>
                    </a:ext>
                  </a:extLst>
                </a:gridCol>
              </a:tblGrid>
              <a:tr h="951507">
                <a:tc>
                  <a:txBody>
                    <a:bodyPr/>
                    <a:lstStyle/>
                    <a:p>
                      <a:pPr algn="ctr"/>
                      <a:r>
                        <a:rPr lang="en-US" sz="3000" dirty="0">
                          <a:latin typeface="Arial" panose="020B0604020202020204" pitchFamily="34" charset="0"/>
                          <a:cs typeface="Arial" panose="020B0604020202020204" pitchFamily="34" charset="0"/>
                        </a:rPr>
                        <a:t>Month</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Year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Number of Households </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Arrear Amount</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19004">
                <a:tc>
                  <a:txBody>
                    <a:bodyPr/>
                    <a:lstStyle/>
                    <a:p>
                      <a:r>
                        <a:rPr lang="en-US" sz="3000" dirty="0">
                          <a:latin typeface="Arial" panose="020B0604020202020204" pitchFamily="34" charset="0"/>
                          <a:cs typeface="Arial" panose="020B0604020202020204" pitchFamily="34" charset="0"/>
                        </a:rPr>
                        <a:t>January</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2019</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785</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33 3454,79</a:t>
                      </a:r>
                    </a:p>
                  </a:txBody>
                  <a:tcPr/>
                </a:tc>
                <a:extLst>
                  <a:ext uri="{0D108BD9-81ED-4DB2-BD59-A6C34878D82A}">
                    <a16:rowId xmlns:a16="http://schemas.microsoft.com/office/drawing/2014/main" xmlns="" val="10001"/>
                  </a:ext>
                </a:extLst>
              </a:tr>
              <a:tr h="519004">
                <a:tc>
                  <a:txBody>
                    <a:bodyPr/>
                    <a:lstStyle/>
                    <a:p>
                      <a:r>
                        <a:rPr lang="en-US" sz="3000" dirty="0">
                          <a:latin typeface="Arial" panose="020B0604020202020204" pitchFamily="34" charset="0"/>
                          <a:cs typeface="Arial" panose="020B0604020202020204" pitchFamily="34" charset="0"/>
                        </a:rPr>
                        <a:t>February</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2019</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847</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37 4481,44</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519004">
                <a:tc>
                  <a:txBody>
                    <a:bodyPr/>
                    <a:lstStyle/>
                    <a:p>
                      <a:r>
                        <a:rPr lang="en-US" sz="3000" dirty="0">
                          <a:latin typeface="Arial" panose="020B0604020202020204" pitchFamily="34" charset="0"/>
                          <a:cs typeface="Arial" panose="020B0604020202020204" pitchFamily="34" charset="0"/>
                        </a:rPr>
                        <a:t>March</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2019</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782</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38 4232,52</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519004">
                <a:tc>
                  <a:txBody>
                    <a:bodyPr/>
                    <a:lstStyle/>
                    <a:p>
                      <a:r>
                        <a:rPr lang="en-US" sz="3000" dirty="0">
                          <a:latin typeface="Arial" panose="020B0604020202020204" pitchFamily="34" charset="0"/>
                          <a:cs typeface="Arial" panose="020B0604020202020204" pitchFamily="34" charset="0"/>
                        </a:rPr>
                        <a:t>May</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2019</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716</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42</a:t>
                      </a:r>
                      <a:r>
                        <a:rPr lang="en-US" sz="3000" baseline="0" dirty="0">
                          <a:latin typeface="Arial" panose="020B0604020202020204" pitchFamily="34" charset="0"/>
                          <a:cs typeface="Arial" panose="020B0604020202020204" pitchFamily="34" charset="0"/>
                        </a:rPr>
                        <a:t> 4841,46</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519004">
                <a:tc>
                  <a:txBody>
                    <a:bodyPr/>
                    <a:lstStyle/>
                    <a:p>
                      <a:r>
                        <a:rPr lang="en-US" sz="3000" dirty="0">
                          <a:latin typeface="Arial" panose="020B0604020202020204" pitchFamily="34" charset="0"/>
                          <a:cs typeface="Arial" panose="020B0604020202020204" pitchFamily="34" charset="0"/>
                        </a:rPr>
                        <a:t>July</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2019</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765</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45 0194,25</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519004">
                <a:tc>
                  <a:txBody>
                    <a:bodyPr/>
                    <a:lstStyle/>
                    <a:p>
                      <a:r>
                        <a:rPr lang="en-US" sz="3000" dirty="0">
                          <a:latin typeface="Arial" panose="020B0604020202020204" pitchFamily="34" charset="0"/>
                          <a:cs typeface="Arial" panose="020B0604020202020204" pitchFamily="34" charset="0"/>
                        </a:rPr>
                        <a:t>August</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2019</a:t>
                      </a:r>
                      <a:endParaRPr lang="en-ZA" sz="3000" dirty="0">
                        <a:latin typeface="Arial" panose="020B0604020202020204" pitchFamily="34" charset="0"/>
                        <a:cs typeface="Arial" panose="020B0604020202020204" pitchFamily="34" charset="0"/>
                      </a:endParaRPr>
                    </a:p>
                  </a:txBody>
                  <a:tcPr/>
                </a:tc>
                <a:tc>
                  <a:txBody>
                    <a:bodyPr/>
                    <a:lstStyle/>
                    <a:p>
                      <a:pPr algn="ct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48 1256,69</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519004">
                <a:tc>
                  <a:txBody>
                    <a:bodyPr/>
                    <a:lstStyle/>
                    <a:p>
                      <a:r>
                        <a:rPr lang="en-US" sz="3000" dirty="0">
                          <a:latin typeface="Arial" panose="020B0604020202020204" pitchFamily="34" charset="0"/>
                          <a:cs typeface="Arial" panose="020B0604020202020204" pitchFamily="34" charset="0"/>
                        </a:rPr>
                        <a:t>September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2019</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820</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43 157,59</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519004">
                <a:tc>
                  <a:txBody>
                    <a:bodyPr/>
                    <a:lstStyle/>
                    <a:p>
                      <a:r>
                        <a:rPr lang="en-US" sz="3000" dirty="0">
                          <a:latin typeface="Arial" panose="020B0604020202020204" pitchFamily="34" charset="0"/>
                          <a:cs typeface="Arial" panose="020B0604020202020204" pitchFamily="34" charset="0"/>
                        </a:rPr>
                        <a:t>October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2019</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833</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47 7628,44</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bl>
          </a:graphicData>
        </a:graphic>
      </p:graphicFrame>
      <p:pic>
        <p:nvPicPr>
          <p:cNvPr id="9" name="Picture 2">
            <a:extLst>
              <a:ext uri="{FF2B5EF4-FFF2-40B4-BE49-F238E27FC236}">
                <a16:creationId xmlns:a16="http://schemas.microsoft.com/office/drawing/2014/main" xmlns="" id="{A4A64F30-A0C4-4AB9-A1FF-BE4C53C5E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353" y="159482"/>
            <a:ext cx="1540024" cy="1392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EB26C0E-DAE5-454D-96CA-015B65FB35CD}"/>
              </a:ext>
            </a:extLst>
          </p:cNvPr>
          <p:cNvSpPr/>
          <p:nvPr/>
        </p:nvSpPr>
        <p:spPr>
          <a:xfrm>
            <a:off x="4602316" y="316468"/>
            <a:ext cx="1867819" cy="707886"/>
          </a:xfrm>
          <a:prstGeom prst="rect">
            <a:avLst/>
          </a:prstGeom>
        </p:spPr>
        <p:txBody>
          <a:bodyPr wrap="none">
            <a:spAutoFit/>
          </a:bodyPr>
          <a:lstStyle/>
          <a:p>
            <a:r>
              <a:rPr lang="en-ZA" sz="4000" dirty="0">
                <a:latin typeface="Arial" panose="020B0604020202020204" pitchFamily="34" charset="0"/>
                <a:cs typeface="Arial" panose="020B0604020202020204" pitchFamily="34" charset="0"/>
              </a:rPr>
              <a:t>Arrears</a:t>
            </a:r>
            <a:endParaRPr lang="en-ZA" sz="4000" dirty="0"/>
          </a:p>
        </p:txBody>
      </p:sp>
    </p:spTree>
    <p:extLst>
      <p:ext uri="{BB962C8B-B14F-4D97-AF65-F5344CB8AC3E}">
        <p14:creationId xmlns:p14="http://schemas.microsoft.com/office/powerpoint/2010/main" val="19540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4"/>
          <p:cNvSpPr>
            <a:spLocks noChangeArrowheads="1"/>
          </p:cNvSpPr>
          <p:nvPr/>
        </p:nvSpPr>
        <p:spPr bwMode="auto">
          <a:xfrm>
            <a:off x="-90488" y="457200"/>
            <a:ext cx="12192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9" name="Table 8"/>
          <p:cNvGraphicFramePr>
            <a:graphicFrameLocks noGrp="1"/>
          </p:cNvGraphicFramePr>
          <p:nvPr>
            <p:extLst>
              <p:ext uri="{D42A27DB-BD31-4B8C-83A1-F6EECF244321}">
                <p14:modId xmlns:p14="http://schemas.microsoft.com/office/powerpoint/2010/main" val="3542486102"/>
              </p:ext>
            </p:extLst>
          </p:nvPr>
        </p:nvGraphicFramePr>
        <p:xfrm>
          <a:off x="356573" y="1670357"/>
          <a:ext cx="10054251" cy="2951342"/>
        </p:xfrm>
        <a:graphic>
          <a:graphicData uri="http://schemas.openxmlformats.org/drawingml/2006/table">
            <a:tbl>
              <a:tblPr firstRow="1" bandRow="1">
                <a:tableStyleId>{5C22544A-7EE6-4342-B048-85BDC9FD1C3A}</a:tableStyleId>
              </a:tblPr>
              <a:tblGrid>
                <a:gridCol w="2513563">
                  <a:extLst>
                    <a:ext uri="{9D8B030D-6E8A-4147-A177-3AD203B41FA5}">
                      <a16:colId xmlns:a16="http://schemas.microsoft.com/office/drawing/2014/main" xmlns="" val="20000"/>
                    </a:ext>
                  </a:extLst>
                </a:gridCol>
                <a:gridCol w="2338612">
                  <a:extLst>
                    <a:ext uri="{9D8B030D-6E8A-4147-A177-3AD203B41FA5}">
                      <a16:colId xmlns:a16="http://schemas.microsoft.com/office/drawing/2014/main" xmlns="" val="20001"/>
                    </a:ext>
                  </a:extLst>
                </a:gridCol>
                <a:gridCol w="2688513">
                  <a:extLst>
                    <a:ext uri="{9D8B030D-6E8A-4147-A177-3AD203B41FA5}">
                      <a16:colId xmlns:a16="http://schemas.microsoft.com/office/drawing/2014/main" xmlns="" val="20002"/>
                    </a:ext>
                  </a:extLst>
                </a:gridCol>
                <a:gridCol w="2513563">
                  <a:extLst>
                    <a:ext uri="{9D8B030D-6E8A-4147-A177-3AD203B41FA5}">
                      <a16:colId xmlns:a16="http://schemas.microsoft.com/office/drawing/2014/main" xmlns="" val="20003"/>
                    </a:ext>
                  </a:extLst>
                </a:gridCol>
              </a:tblGrid>
              <a:tr h="1077881">
                <a:tc>
                  <a:txBody>
                    <a:bodyPr/>
                    <a:lstStyle/>
                    <a:p>
                      <a:pPr algn="ctr"/>
                      <a:r>
                        <a:rPr lang="en-US" sz="3000" dirty="0">
                          <a:latin typeface="Arial" panose="020B0604020202020204" pitchFamily="34" charset="0"/>
                          <a:cs typeface="Arial" panose="020B0604020202020204" pitchFamily="34" charset="0"/>
                        </a:rPr>
                        <a:t>Month</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Year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Number of Households </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Arrear Amount</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24487">
                <a:tc>
                  <a:txBody>
                    <a:bodyPr/>
                    <a:lstStyle/>
                    <a:p>
                      <a:r>
                        <a:rPr lang="en-US" sz="3000" dirty="0">
                          <a:latin typeface="Arial" panose="020B0604020202020204" pitchFamily="34" charset="0"/>
                          <a:cs typeface="Arial" panose="020B0604020202020204" pitchFamily="34" charset="0"/>
                        </a:rPr>
                        <a:t>November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2019</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847</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49 5192,00</a:t>
                      </a:r>
                    </a:p>
                  </a:txBody>
                  <a:tcPr/>
                </a:tc>
                <a:extLst>
                  <a:ext uri="{0D108BD9-81ED-4DB2-BD59-A6C34878D82A}">
                    <a16:rowId xmlns:a16="http://schemas.microsoft.com/office/drawing/2014/main" xmlns="" val="10001"/>
                  </a:ext>
                </a:extLst>
              </a:tr>
              <a:tr h="624487">
                <a:tc>
                  <a:txBody>
                    <a:bodyPr/>
                    <a:lstStyle/>
                    <a:p>
                      <a:r>
                        <a:rPr lang="en-US" sz="3000" dirty="0">
                          <a:latin typeface="Arial" panose="020B0604020202020204" pitchFamily="34" charset="0"/>
                          <a:cs typeface="Arial" panose="020B0604020202020204" pitchFamily="34" charset="0"/>
                        </a:rPr>
                        <a:t>December</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2019</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985</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53 7650,48</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624487">
                <a:tc>
                  <a:txBody>
                    <a:bodyPr/>
                    <a:lstStyle/>
                    <a:p>
                      <a:r>
                        <a:rPr lang="en-US" sz="3000" dirty="0">
                          <a:latin typeface="Arial" panose="020B0604020202020204" pitchFamily="34" charset="0"/>
                          <a:cs typeface="Arial" panose="020B0604020202020204" pitchFamily="34" charset="0"/>
                        </a:rPr>
                        <a:t>January</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2020</a:t>
                      </a:r>
                      <a:endParaRPr lang="en-ZA" sz="3000" dirty="0">
                        <a:latin typeface="Arial" panose="020B0604020202020204" pitchFamily="34" charset="0"/>
                        <a:cs typeface="Arial" panose="020B0604020202020204" pitchFamily="34" charset="0"/>
                      </a:endParaRPr>
                    </a:p>
                  </a:txBody>
                  <a:tcPr/>
                </a:tc>
                <a:tc>
                  <a:txBody>
                    <a:bodyPr/>
                    <a:lstStyle/>
                    <a:p>
                      <a:pPr algn="ctr"/>
                      <a:r>
                        <a:rPr lang="en-US" sz="3000" dirty="0">
                          <a:latin typeface="Arial" panose="020B0604020202020204" pitchFamily="34" charset="0"/>
                          <a:cs typeface="Arial" panose="020B0604020202020204" pitchFamily="34" charset="0"/>
                        </a:rPr>
                        <a:t>851</a:t>
                      </a:r>
                      <a:endParaRPr lang="en-ZA" sz="3000" dirty="0">
                        <a:latin typeface="Arial" panose="020B0604020202020204" pitchFamily="34" charset="0"/>
                        <a:cs typeface="Arial" panose="020B0604020202020204" pitchFamily="34" charset="0"/>
                      </a:endParaRPr>
                    </a:p>
                  </a:txBody>
                  <a:tcPr/>
                </a:tc>
                <a:tc>
                  <a:txBody>
                    <a:bodyPr/>
                    <a:lstStyle/>
                    <a:p>
                      <a:r>
                        <a:rPr lang="en-US" sz="3000" dirty="0">
                          <a:latin typeface="Arial" panose="020B0604020202020204" pitchFamily="34" charset="0"/>
                          <a:cs typeface="Arial" panose="020B0604020202020204" pitchFamily="34" charset="0"/>
                        </a:rPr>
                        <a:t>51 7077,01</a:t>
                      </a:r>
                      <a:endParaRPr lang="en-ZA"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pic>
        <p:nvPicPr>
          <p:cNvPr id="8" name="Picture 2">
            <a:extLst>
              <a:ext uri="{FF2B5EF4-FFF2-40B4-BE49-F238E27FC236}">
                <a16:creationId xmlns:a16="http://schemas.microsoft.com/office/drawing/2014/main" xmlns="" id="{0EE2EDD3-8864-4E97-BDCF-5A5FDDAC3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353" y="159482"/>
            <a:ext cx="1540024" cy="1392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54D9B2B5-81E0-4F8D-8E16-2520C0E3B5BF}"/>
              </a:ext>
            </a:extLst>
          </p:cNvPr>
          <p:cNvSpPr/>
          <p:nvPr/>
        </p:nvSpPr>
        <p:spPr>
          <a:xfrm>
            <a:off x="4629477" y="545068"/>
            <a:ext cx="1867819" cy="707886"/>
          </a:xfrm>
          <a:prstGeom prst="rect">
            <a:avLst/>
          </a:prstGeom>
        </p:spPr>
        <p:txBody>
          <a:bodyPr wrap="none">
            <a:spAutoFit/>
          </a:bodyPr>
          <a:lstStyle/>
          <a:p>
            <a:r>
              <a:rPr lang="en-ZA" sz="4000" dirty="0">
                <a:latin typeface="Arial" panose="020B0604020202020204" pitchFamily="34" charset="0"/>
                <a:cs typeface="Arial" panose="020B0604020202020204" pitchFamily="34" charset="0"/>
              </a:rPr>
              <a:t>Arrears</a:t>
            </a:r>
            <a:endParaRPr lang="en-ZA" sz="4000" dirty="0"/>
          </a:p>
        </p:txBody>
      </p:sp>
    </p:spTree>
    <p:extLst>
      <p:ext uri="{BB962C8B-B14F-4D97-AF65-F5344CB8AC3E}">
        <p14:creationId xmlns:p14="http://schemas.microsoft.com/office/powerpoint/2010/main" val="190503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4"/>
          <p:cNvSpPr>
            <a:spLocks noChangeArrowheads="1"/>
          </p:cNvSpPr>
          <p:nvPr/>
        </p:nvSpPr>
        <p:spPr bwMode="auto">
          <a:xfrm>
            <a:off x="1059254" y="228600"/>
            <a:ext cx="11362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4000" dirty="0">
                <a:latin typeface="Arial" panose="020B0604020202020204" pitchFamily="34" charset="0"/>
                <a:cs typeface="Arial" panose="020B0604020202020204" pitchFamily="34" charset="0"/>
              </a:rPr>
              <a:t>Correspondence from residents</a:t>
            </a:r>
            <a:endParaRPr lang="en-ZA" sz="4000" dirty="0">
              <a:latin typeface="Arial" panose="020B0604020202020204" pitchFamily="34" charset="0"/>
              <a:cs typeface="Arial" panose="020B0604020202020204" pitchFamily="34" charset="0"/>
            </a:endParaRPr>
          </a:p>
        </p:txBody>
      </p:sp>
      <p:sp>
        <p:nvSpPr>
          <p:cNvPr id="7" name="TextBox 6"/>
          <p:cNvSpPr txBox="1"/>
          <p:nvPr/>
        </p:nvSpPr>
        <p:spPr>
          <a:xfrm>
            <a:off x="153441" y="1381935"/>
            <a:ext cx="10644996" cy="6863417"/>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Narrow" panose="020B0606020202030204" pitchFamily="34" charset="0"/>
              </a:rPr>
              <a:t>The Council should check the open fields at Eastwood Drive. It is an on-going problem, dumping and not been cleaned. Yes I know it belong to private owners but it is opposite the houses of Northpine and nothing has been done by the NCID. We have to send numerous emails to Environmental Dept. to clean the open fields.</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How can NCID assist with this on-going problem we have. Even Northpine own residents are dumping on the open fields. It is a pain for us living near the open fields. It is a pain for us living near the fields.</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The “drug” house in Eastwood drive is an on-going problem, it is going on for years and we as residents have tried everything. The house is not in a good condition and it is a safety risk for our daughters and sons. There should be by-laws about the condition of the house and the safety risks to the community. Is the safety camera working or not? We cannot just beautify the top part of Northpine and the rest of Northpine is a dump.</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Closing of walkthrough at the end of </a:t>
            </a:r>
            <a:r>
              <a:rPr lang="en-US" sz="2000" dirty="0" err="1">
                <a:latin typeface="Arial Narrow" panose="020B0606020202030204" pitchFamily="34" charset="0"/>
              </a:rPr>
              <a:t>Cordega</a:t>
            </a:r>
            <a:r>
              <a:rPr lang="en-US" sz="2000" dirty="0">
                <a:latin typeface="Arial Narrow" panose="020B0606020202030204" pitchFamily="34" charset="0"/>
              </a:rPr>
              <a:t> way. This had been an on-going discussion with valid reasons, safety, preventing littering, dumping etc. Security personnel from SJC shares the same feeling, apparently recommended or requested by them in reports as well. At last meeting was promised to start process, up to now, no feedback</a:t>
            </a:r>
          </a:p>
          <a:p>
            <a:pPr marL="342900" indent="-342900">
              <a:buFontTx/>
              <a:buAutoNum type="arabicPeriod"/>
            </a:pPr>
            <a:endParaRPr lang="en-US" sz="2000" dirty="0">
              <a:latin typeface="Arial Narrow" panose="020B0606020202030204" pitchFamily="34" charset="0"/>
            </a:endParaRPr>
          </a:p>
          <a:p>
            <a:pPr marL="342900" indent="-342900">
              <a:buFontTx/>
              <a:buAutoNum type="arabicPeriod"/>
            </a:pPr>
            <a:endParaRPr lang="en-US" sz="2000" dirty="0"/>
          </a:p>
          <a:p>
            <a:pPr marL="342900" indent="-342900">
              <a:buFontTx/>
              <a:buAutoNum type="arabicPeriod"/>
            </a:pPr>
            <a:endParaRPr lang="en-US" sz="2000" dirty="0"/>
          </a:p>
          <a:p>
            <a:pPr marL="342900" indent="-342900">
              <a:buFontTx/>
              <a:buAutoNum type="arabicPeriod"/>
            </a:pPr>
            <a:endParaRPr lang="en-US" sz="2000" dirty="0"/>
          </a:p>
          <a:p>
            <a:pPr marL="342900" indent="-342900">
              <a:buAutoNum type="arabicPeriod"/>
            </a:pPr>
            <a:endParaRPr lang="en-ZA" sz="2000" dirty="0"/>
          </a:p>
        </p:txBody>
      </p:sp>
      <p:pic>
        <p:nvPicPr>
          <p:cNvPr id="9" name="Picture 2">
            <a:extLst>
              <a:ext uri="{FF2B5EF4-FFF2-40B4-BE49-F238E27FC236}">
                <a16:creationId xmlns:a16="http://schemas.microsoft.com/office/drawing/2014/main" xmlns="" id="{E0F4CFAB-5448-4EB2-995D-752E1089D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8535" y="68947"/>
            <a:ext cx="1540024" cy="139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94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9088"/>
            <a:ext cx="11007305" cy="6247864"/>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Pavement down Rosette way on the Church side, in aid of pedestrians who constantly have to dodge traffic, currently being forced to walk in the road.</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Security staff compliment, Shift patterns, House break-ins, Number of vehicle patrols, Old Paarl, Almeria, North of </a:t>
            </a:r>
            <a:r>
              <a:rPr lang="en-US" sz="2000" dirty="0" err="1">
                <a:latin typeface="Arial" panose="020B0604020202020204" pitchFamily="34" charset="0"/>
                <a:cs typeface="Arial" panose="020B0604020202020204" pitchFamily="34" charset="0"/>
              </a:rPr>
              <a:t>Wolwefontein</a:t>
            </a:r>
            <a:r>
              <a:rPr lang="en-US" sz="2000" dirty="0">
                <a:latin typeface="Arial" panose="020B0604020202020204" pitchFamily="34" charset="0"/>
                <a:cs typeface="Arial" panose="020B0604020202020204" pitchFamily="34" charset="0"/>
              </a:rPr>
              <a:t>, Visibility of safety officers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Neighborhood watch</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Speedbumps in Howard Drive</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SLA, SOP’s, KPI’s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It’s important residents understand what they can expect from NCID and what your remit is, therefore not having unreasonable expectations and knowledge of what you accountable for?</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Suggest placing a big recyclable bin at </a:t>
            </a:r>
            <a:r>
              <a:rPr lang="en-US" sz="2000" dirty="0" err="1">
                <a:latin typeface="Arial" panose="020B0604020202020204" pitchFamily="34" charset="0"/>
                <a:cs typeface="Arial" panose="020B0604020202020204" pitchFamily="34" charset="0"/>
              </a:rPr>
              <a:t>Saverite</a:t>
            </a:r>
            <a:r>
              <a:rPr lang="en-US" sz="2000" dirty="0">
                <a:latin typeface="Arial" panose="020B0604020202020204" pitchFamily="34" charset="0"/>
                <a:cs typeface="Arial" panose="020B0604020202020204" pitchFamily="34" charset="0"/>
              </a:rPr>
              <a:t> or OK mini market for Northpine to become greener. We could potentially make money for the CID if these bins are collected by a recyclable company.</a:t>
            </a:r>
          </a:p>
          <a:p>
            <a:endParaRPr lang="en-US" sz="2000" dirty="0"/>
          </a:p>
          <a:p>
            <a:endParaRPr lang="en-ZA" sz="2000" dirty="0"/>
          </a:p>
        </p:txBody>
      </p:sp>
      <p:pic>
        <p:nvPicPr>
          <p:cNvPr id="5" name="Picture 2">
            <a:extLst>
              <a:ext uri="{FF2B5EF4-FFF2-40B4-BE49-F238E27FC236}">
                <a16:creationId xmlns:a16="http://schemas.microsoft.com/office/drawing/2014/main" xmlns="" id="{1859166B-FBB7-499F-BAD1-89D19035F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3842" y="168536"/>
            <a:ext cx="1345802" cy="121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1297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2353</TotalTime>
  <Words>757</Words>
  <Application>Microsoft Office PowerPoint</Application>
  <PresentationFormat>Custom</PresentationFormat>
  <Paragraphs>163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Facet</vt:lpstr>
      <vt:lpstr>PowerPoint Presentation</vt:lpstr>
      <vt:lpstr>Meeting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NCID Manager</dc:creator>
  <cp:lastModifiedBy>Melissa Adriaanse</cp:lastModifiedBy>
  <cp:revision>68</cp:revision>
  <dcterms:created xsi:type="dcterms:W3CDTF">2018-10-10T06:33:32Z</dcterms:created>
  <dcterms:modified xsi:type="dcterms:W3CDTF">2020-02-25T13:15:42Z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3ff2d6-7c2c-441b-97b8-52c111077da7_Enabled">
    <vt:lpwstr>True</vt:lpwstr>
  </property>
  <property fmtid="{D5CDD505-2E9C-101B-9397-08002B2CF9AE}" pid="3" name="MSIP_Label_fb3ff2d6-7c2c-441b-97b8-52c111077da7_SiteId">
    <vt:lpwstr>0b1d23d8-10d1-4093-8cb7-fd0bb32f81e1</vt:lpwstr>
  </property>
  <property fmtid="{D5CDD505-2E9C-101B-9397-08002B2CF9AE}" pid="4" name="MSIP_Label_fb3ff2d6-7c2c-441b-97b8-52c111077da7_Owner">
    <vt:lpwstr>MarkSm@nedbank.co.za</vt:lpwstr>
  </property>
  <property fmtid="{D5CDD505-2E9C-101B-9397-08002B2CF9AE}" pid="5" name="MSIP_Label_fb3ff2d6-7c2c-441b-97b8-52c111077da7_SetDate">
    <vt:lpwstr>2020-02-25T09:18:03.0395631Z</vt:lpwstr>
  </property>
  <property fmtid="{D5CDD505-2E9C-101B-9397-08002B2CF9AE}" pid="6" name="MSIP_Label_fb3ff2d6-7c2c-441b-97b8-52c111077da7_Name">
    <vt:lpwstr>NGL Internal Use Only</vt:lpwstr>
  </property>
  <property fmtid="{D5CDD505-2E9C-101B-9397-08002B2CF9AE}" pid="7" name="MSIP_Label_fb3ff2d6-7c2c-441b-97b8-52c111077da7_Application">
    <vt:lpwstr>Microsoft Azure Information Protection</vt:lpwstr>
  </property>
  <property fmtid="{D5CDD505-2E9C-101B-9397-08002B2CF9AE}" pid="8" name="MSIP_Label_fb3ff2d6-7c2c-441b-97b8-52c111077da7_ActionId">
    <vt:lpwstr>fc50c857-4bfb-4242-acee-cfc1f5b56593</vt:lpwstr>
  </property>
  <property fmtid="{D5CDD505-2E9C-101B-9397-08002B2CF9AE}" pid="9" name="MSIP_Label_fb3ff2d6-7c2c-441b-97b8-52c111077da7_Extended_MSFT_Method">
    <vt:lpwstr>Automatic</vt:lpwstr>
  </property>
  <property fmtid="{D5CDD505-2E9C-101B-9397-08002B2CF9AE}" pid="10" name="Sensitivity">
    <vt:lpwstr>NGL Internal Use Only</vt:lpwstr>
  </property>
</Properties>
</file>